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6E40-035D-4DA0-99A6-EBEC3E18DA1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CB27-7B27-4ED6-9788-83C99153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uonghocketnoi.edu.v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uonghocketnoi.edu.v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836" y="1122363"/>
            <a:ext cx="9795164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TRUNG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TRUNG </a:t>
            </a:r>
            <a:r>
              <a:rPr lang="en-US" dirty="0" err="1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612669"/>
            <a:ext cx="11255433" cy="44223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6) </a:t>
            </a:r>
            <a:r>
              <a:rPr lang="en-US" altLang="en-US" dirty="0" err="1" smtClean="0"/>
              <a:t>Môi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trường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sinh</a:t>
            </a:r>
            <a:r>
              <a:rPr lang="en-US" altLang="en-US" dirty="0" smtClean="0"/>
              <a:t>, an </a:t>
            </a:r>
            <a:r>
              <a:rPr lang="en-US" altLang="en-US" dirty="0" err="1" smtClean="0"/>
              <a:t>toàn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lành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mạnh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ct val="20000"/>
              </a:spcAft>
              <a:buNone/>
            </a:pPr>
            <a:r>
              <a:rPr lang="en-US" altLang="en-US" i="1" dirty="0" smtClean="0"/>
              <a:t>7) </a:t>
            </a:r>
            <a:r>
              <a:rPr lang="en-US" altLang="en-US" i="1" dirty="0" err="1" smtClean="0"/>
              <a:t>Hệ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thống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đánh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giá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thích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hợp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với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môi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trường</a:t>
            </a:r>
            <a:r>
              <a:rPr lang="en-US" altLang="en-US" i="1" dirty="0" smtClean="0"/>
              <a:t>, </a:t>
            </a:r>
            <a:r>
              <a:rPr lang="en-US" altLang="en-US" i="1" dirty="0" err="1" smtClean="0"/>
              <a:t>quá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trình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và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kết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quả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giáo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dục</a:t>
            </a:r>
            <a:r>
              <a:rPr lang="en-US" altLang="en-US" i="1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8) </a:t>
            </a:r>
            <a:r>
              <a:rPr lang="en-US" altLang="en-US" dirty="0" err="1" smtClean="0"/>
              <a:t>Hệ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thống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QLGD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dân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chủ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9) </a:t>
            </a:r>
            <a:r>
              <a:rPr lang="en-US" altLang="en-US" dirty="0" err="1" smtClean="0"/>
              <a:t>Tôn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trọng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thu </a:t>
            </a:r>
            <a:r>
              <a:rPr lang="en-US" altLang="en-US" dirty="0" err="1" smtClean="0"/>
              <a:t>hút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cộng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đồng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nền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văn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 GD.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10) </a:t>
            </a: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thiết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đầy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đủ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CTGD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nguồn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lực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thoả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đẳng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9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9"/>
          <p:cNvGrpSpPr>
            <a:grpSpLocks/>
          </p:cNvGrpSpPr>
          <p:nvPr/>
        </p:nvGrpSpPr>
        <p:grpSpPr bwMode="auto">
          <a:xfrm>
            <a:off x="1600200" y="762001"/>
            <a:ext cx="8991600" cy="4835525"/>
            <a:chOff x="240" y="2064"/>
            <a:chExt cx="5328" cy="1982"/>
          </a:xfrm>
        </p:grpSpPr>
        <p:grpSp>
          <p:nvGrpSpPr>
            <p:cNvPr id="12296" name="Group 4"/>
            <p:cNvGrpSpPr>
              <a:grpSpLocks/>
            </p:cNvGrpSpPr>
            <p:nvPr/>
          </p:nvGrpSpPr>
          <p:grpSpPr bwMode="auto">
            <a:xfrm>
              <a:off x="240" y="2064"/>
              <a:ext cx="5328" cy="1693"/>
              <a:chOff x="1941" y="11034"/>
              <a:chExt cx="9000" cy="3795"/>
            </a:xfrm>
          </p:grpSpPr>
          <p:grpSp>
            <p:nvGrpSpPr>
              <p:cNvPr id="12298" name="Group 5"/>
              <p:cNvGrpSpPr>
                <a:grpSpLocks/>
              </p:cNvGrpSpPr>
              <p:nvPr/>
            </p:nvGrpSpPr>
            <p:grpSpPr bwMode="auto">
              <a:xfrm>
                <a:off x="1941" y="11034"/>
                <a:ext cx="9000" cy="3262"/>
                <a:chOff x="1701" y="5100"/>
                <a:chExt cx="9000" cy="3262"/>
              </a:xfrm>
            </p:grpSpPr>
            <p:sp>
              <p:nvSpPr>
                <p:cNvPr id="2356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701" y="5100"/>
                  <a:ext cx="2700" cy="323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1" hangingPunct="1">
                    <a:defRPr/>
                  </a:pPr>
                  <a:r>
                    <a:rPr lang="en-US" sz="2000" u="sng" dirty="0" err="1">
                      <a:solidFill>
                        <a:srgbClr val="000066"/>
                      </a:solidFill>
                    </a:rPr>
                    <a:t>Nhóm</a:t>
                  </a:r>
                  <a:r>
                    <a:rPr lang="en-US" sz="2000" u="sng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u="sng" dirty="0" err="1">
                      <a:solidFill>
                        <a:srgbClr val="000066"/>
                      </a:solidFill>
                    </a:rPr>
                    <a:t>yếu</a:t>
                  </a:r>
                  <a:r>
                    <a:rPr lang="en-US" sz="2000" u="sng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u="sng" dirty="0" err="1">
                      <a:solidFill>
                        <a:srgbClr val="000066"/>
                      </a:solidFill>
                    </a:rPr>
                    <a:t>tố</a:t>
                  </a:r>
                  <a:r>
                    <a:rPr lang="en-US" sz="2000" u="sng" dirty="0">
                      <a:solidFill>
                        <a:srgbClr val="000066"/>
                      </a:solidFill>
                    </a:rPr>
                    <a:t> </a:t>
                  </a:r>
                </a:p>
                <a:p>
                  <a:pPr algn="ctr" eaLnBrk="1" hangingPunct="1">
                    <a:defRPr/>
                  </a:pPr>
                  <a:r>
                    <a:rPr lang="en-US" sz="2000" u="sng" dirty="0" err="1">
                      <a:solidFill>
                        <a:srgbClr val="000066"/>
                      </a:solidFill>
                    </a:rPr>
                    <a:t>Đầu</a:t>
                  </a:r>
                  <a:r>
                    <a:rPr lang="en-US" sz="2000" u="sng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u="sng" dirty="0" err="1">
                      <a:solidFill>
                        <a:srgbClr val="000066"/>
                      </a:solidFill>
                    </a:rPr>
                    <a:t>vào</a:t>
                  </a:r>
                  <a:r>
                    <a:rPr lang="en-US" sz="2000" u="sng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(input)</a:t>
                  </a:r>
                </a:p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2000" dirty="0">
                      <a:solidFill>
                        <a:srgbClr val="000066"/>
                      </a:solidFill>
                    </a:rPr>
                    <a:t>- M/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trường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đảm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bảo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;</a:t>
                  </a:r>
                </a:p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2000" dirty="0">
                      <a:solidFill>
                        <a:srgbClr val="000066"/>
                      </a:solidFill>
                    </a:rPr>
                    <a:t>- Ng/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lực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thoả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đáng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;</a:t>
                  </a:r>
                </a:p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2000" dirty="0">
                      <a:solidFill>
                        <a:srgbClr val="000066"/>
                      </a:solidFill>
                    </a:rPr>
                    <a:t>- CTGD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thích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hợp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;</a:t>
                  </a:r>
                </a:p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2000" dirty="0">
                      <a:solidFill>
                        <a:srgbClr val="000066"/>
                      </a:solidFill>
                    </a:rPr>
                    <a:t>- Thu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hút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cộng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đồng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</a:p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2000" dirty="0">
                      <a:solidFill>
                        <a:srgbClr val="000066"/>
                      </a:solidFill>
                    </a:rPr>
                    <a:t>  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tham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000" dirty="0" err="1">
                      <a:solidFill>
                        <a:srgbClr val="000066"/>
                      </a:solidFill>
                    </a:rPr>
                    <a:t>gia</a:t>
                  </a:r>
                  <a:r>
                    <a:rPr lang="en-US" sz="2000" dirty="0">
                      <a:solidFill>
                        <a:srgbClr val="000066"/>
                      </a:solidFill>
                    </a:rPr>
                    <a:t> GD.</a:t>
                  </a:r>
                </a:p>
              </p:txBody>
            </p:sp>
            <p:sp>
              <p:nvSpPr>
                <p:cNvPr id="123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1" y="5100"/>
                  <a:ext cx="2700" cy="3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Nhóm</a:t>
                  </a:r>
                  <a:r>
                    <a:rPr lang="en-US" altLang="en-US" sz="18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yếu</a:t>
                  </a:r>
                  <a:r>
                    <a:rPr lang="en-US" altLang="en-US" sz="18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tố</a:t>
                  </a:r>
                  <a:endParaRPr lang="en-US" altLang="en-US" sz="1800" u="sng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en-US" altLang="en-US" sz="18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Quá</a:t>
                  </a:r>
                  <a:r>
                    <a:rPr lang="en-US" altLang="en-US" sz="18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trình</a:t>
                  </a:r>
                  <a:r>
                    <a:rPr lang="en-US" altLang="en-US" sz="18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(process)</a:t>
                  </a:r>
                </a:p>
                <a:p>
                  <a:pPr eaLnBrk="1" hangingPunct="1">
                    <a:spcBef>
                      <a:spcPct val="20000"/>
                    </a:spcBef>
                    <a:spcAft>
                      <a:spcPct val="20000"/>
                    </a:spcAft>
                  </a:pPr>
                  <a:r>
                    <a:rPr lang="fr-FR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- </a:t>
                  </a:r>
                  <a:r>
                    <a:rPr lang="fr-FR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Xây</a:t>
                  </a:r>
                  <a:r>
                    <a:rPr lang="fr-FR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fr-FR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dựng</a:t>
                  </a:r>
                  <a:r>
                    <a:rPr lang="fr-FR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KH </a:t>
                  </a:r>
                </a:p>
                <a:p>
                  <a:pPr eaLnBrk="1" hangingPunct="1">
                    <a:buFontTx/>
                    <a:buChar char="-"/>
                  </a:pP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Thực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hiện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KH</a:t>
                  </a:r>
                  <a:endParaRPr lang="en-US" altLang="en-US" sz="1800" dirty="0">
                    <a:solidFill>
                      <a:srgbClr val="003366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buFontTx/>
                    <a:buChar char="-"/>
                  </a:pP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Giám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sát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thực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hiện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KH</a:t>
                  </a:r>
                  <a:endParaRPr lang="en-US" altLang="en-US" sz="1800" dirty="0">
                    <a:solidFill>
                      <a:srgbClr val="003366"/>
                    </a:solidFill>
                    <a:latin typeface="Arial" panose="020B0604020202020204" pitchFamily="34" charset="0"/>
                  </a:endParaRPr>
                </a:p>
                <a:p>
                  <a:pPr eaLnBrk="1" hangingPunct="1"/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Tác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động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cải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tiếnliên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tục</a:t>
                  </a:r>
                  <a:endParaRPr lang="en-US" altLang="en-US" sz="1800" dirty="0">
                    <a:solidFill>
                      <a:srgbClr val="003366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0000"/>
                    </a:spcAft>
                  </a:pP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- PP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và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KT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dạy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và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học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tích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cực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;</a:t>
                  </a: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0000"/>
                    </a:spcAft>
                    <a:buFontTx/>
                    <a:buChar char="-"/>
                  </a:pP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Hệ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thống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đánh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giá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thích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hợp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; </a:t>
                  </a: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0000"/>
                    </a:spcAft>
                    <a:buFontTx/>
                    <a:buChar char="-"/>
                  </a:pPr>
                  <a:r>
                    <a:rPr lang="en-US" altLang="en-US" sz="2000" baseline="40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H/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thống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q/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lí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dân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chủ</a:t>
                  </a:r>
                  <a:r>
                    <a:rPr lang="en-US" altLang="en-US" sz="1800" dirty="0">
                      <a:solidFill>
                        <a:srgbClr val="003366"/>
                      </a:solidFill>
                      <a:latin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230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01" y="5122"/>
                  <a:ext cx="2700" cy="3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9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Nhóm</a:t>
                  </a:r>
                  <a:r>
                    <a:rPr lang="en-US" altLang="en-US" sz="19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9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yếu</a:t>
                  </a:r>
                  <a:r>
                    <a:rPr lang="en-US" altLang="en-US" sz="19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9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tố</a:t>
                  </a:r>
                  <a:endParaRPr lang="en-US" altLang="en-US" sz="1900" u="sng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en-US" altLang="en-US" sz="19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Đầu</a:t>
                  </a:r>
                  <a:r>
                    <a:rPr lang="en-US" altLang="en-US" sz="19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900" u="sng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ra</a:t>
                  </a:r>
                  <a:r>
                    <a:rPr lang="en-US" altLang="en-US" sz="1900" u="sng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900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(outcome)</a:t>
                  </a:r>
                  <a:endParaRPr lang="en-US" altLang="en-US" sz="3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5000"/>
                    </a:spcAft>
                  </a:pPr>
                  <a:r>
                    <a:rPr lang="en-US" altLang="en-US" sz="19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-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Người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học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khoẻ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mạnh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,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có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động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cơ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HT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,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kết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quả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cao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(PC, NL,…);</a:t>
                  </a: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5000"/>
                    </a:spcAft>
                  </a:pP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-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GV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thạo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nghề</a:t>
                  </a:r>
                  <a:r>
                    <a:rPr lang="en-US" altLang="en-US" sz="1700" dirty="0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nghiệp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;</a:t>
                  </a:r>
                </a:p>
                <a:p>
                  <a:pPr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5000"/>
                    </a:spcAft>
                  </a:pP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-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Hệ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thống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GD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dân</a:t>
                  </a:r>
                  <a:r>
                    <a:rPr lang="en-US" altLang="en-US" sz="1700" dirty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700" dirty="0" err="1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chủ</a:t>
                  </a:r>
                  <a:endParaRPr lang="en-US" altLang="en-US" sz="1700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lnSpc>
                      <a:spcPct val="105000"/>
                    </a:lnSpc>
                    <a:spcBef>
                      <a:spcPct val="15000"/>
                    </a:spcBef>
                    <a:spcAft>
                      <a:spcPct val="15000"/>
                    </a:spcAft>
                  </a:pPr>
                  <a:endParaRPr lang="en-US" altLang="en-US" sz="1700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/>
                  <a:endParaRPr lang="en-US" altLang="en-US" sz="1700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6" name="Line 9"/>
                <p:cNvSpPr>
                  <a:spLocks noChangeShapeType="1"/>
                </p:cNvSpPr>
                <p:nvPr/>
              </p:nvSpPr>
              <p:spPr bwMode="auto">
                <a:xfrm>
                  <a:off x="4401" y="6720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7" name="Line 10"/>
                <p:cNvSpPr>
                  <a:spLocks noChangeShapeType="1"/>
                </p:cNvSpPr>
                <p:nvPr/>
              </p:nvSpPr>
              <p:spPr bwMode="auto">
                <a:xfrm>
                  <a:off x="7641" y="672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171" y="14814"/>
                <a:ext cx="64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141" y="1427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9621" y="14289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6561" y="14274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2277" y="3885"/>
              <a:ext cx="1440" cy="16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900">
                  <a:solidFill>
                    <a:srgbClr val="000066"/>
                  </a:solidFill>
                  <a:latin typeface="Arial" panose="020B0604020202020204" pitchFamily="34" charset="0"/>
                </a:rPr>
                <a:t>Ngữ cảnh </a:t>
              </a:r>
              <a:r>
                <a:rPr lang="en-US" altLang="en-US" sz="1900">
                  <a:solidFill>
                    <a:srgbClr val="C00000"/>
                  </a:solidFill>
                  <a:latin typeface="Arial" panose="020B0604020202020204" pitchFamily="34" charset="0"/>
                </a:rPr>
                <a:t>(Context)</a:t>
              </a:r>
              <a:r>
                <a:rPr lang="en-US" altLang="en-US" sz="1900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  <a:endParaRPr lang="en-US" altLang="en-US" sz="1700">
                <a:solidFill>
                  <a:srgbClr val="3366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291" name="Group 21"/>
          <p:cNvGrpSpPr>
            <a:grpSpLocks/>
          </p:cNvGrpSpPr>
          <p:nvPr/>
        </p:nvGrpSpPr>
        <p:grpSpPr bwMode="auto">
          <a:xfrm>
            <a:off x="2286000" y="4876800"/>
            <a:ext cx="8001000" cy="1792288"/>
            <a:chOff x="480" y="3231"/>
            <a:chExt cx="5040" cy="1129"/>
          </a:xfrm>
        </p:grpSpPr>
        <p:sp>
          <p:nvSpPr>
            <p:cNvPr id="12294" name="Line 18"/>
            <p:cNvSpPr>
              <a:spLocks noChangeShapeType="1"/>
            </p:cNvSpPr>
            <p:nvPr/>
          </p:nvSpPr>
          <p:spPr bwMode="auto">
            <a:xfrm>
              <a:off x="2966" y="3231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Text Box 18"/>
            <p:cNvSpPr txBox="1">
              <a:spLocks noChangeArrowheads="1"/>
            </p:cNvSpPr>
            <p:nvPr/>
          </p:nvSpPr>
          <p:spPr bwMode="auto">
            <a:xfrm>
              <a:off x="480" y="3807"/>
              <a:ext cx="5040" cy="553"/>
            </a:xfrm>
            <a:prstGeom prst="rect">
              <a:avLst/>
            </a:prstGeom>
            <a:solidFill>
              <a:srgbClr val="C5ECFF"/>
            </a:solidFill>
            <a:ln w="9525">
              <a:solidFill>
                <a:srgbClr val="0048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en-US" sz="1700">
                  <a:solidFill>
                    <a:srgbClr val="000066"/>
                  </a:solidFill>
                  <a:latin typeface="Arial" panose="020B0604020202020204" pitchFamily="34" charset="0"/>
                </a:rPr>
                <a:t>Môi trường KT-XH; điều kiện, hoàn cảnh, văn hóa địa phương; dân trí, nhu cầu GD của dân cư; Chính sách đối với nhà trường; truyền thống nhà trường;         sự đóng góp cho GD của cộng đồng.</a:t>
              </a:r>
              <a:endParaRPr lang="en-US" altLang="en-US" sz="17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292" name="Line 19"/>
          <p:cNvSpPr>
            <a:spLocks noChangeShapeType="1"/>
          </p:cNvSpPr>
          <p:nvPr/>
        </p:nvSpPr>
        <p:spPr bwMode="auto">
          <a:xfrm flipV="1">
            <a:off x="62484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itle 1"/>
          <p:cNvSpPr txBox="1">
            <a:spLocks/>
          </p:cNvSpPr>
          <p:nvPr/>
        </p:nvSpPr>
        <p:spPr bwMode="auto">
          <a:xfrm>
            <a:off x="2362200" y="-14288"/>
            <a:ext cx="77930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smtClean="0">
                <a:latin typeface="Arial" panose="020B0604020202020204" pitchFamily="34" charset="0"/>
              </a:rPr>
              <a:t>3. </a:t>
            </a:r>
            <a:r>
              <a:rPr lang="en-US" altLang="en-US" sz="3000" b="1" dirty="0" err="1" smtClean="0">
                <a:latin typeface="Arial" panose="020B0604020202020204" pitchFamily="34" charset="0"/>
              </a:rPr>
              <a:t>Hệ</a:t>
            </a:r>
            <a:r>
              <a:rPr lang="en-US" altLang="en-US" sz="3000" b="1" dirty="0" smtClean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thống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quản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lý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chất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lượng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giáo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</a:rPr>
              <a:t>dục</a:t>
            </a:r>
            <a:r>
              <a:rPr lang="en-US" altLang="en-US" sz="3000" b="1" dirty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903226" y="1364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00"/>
                </a:solidFill>
                <a:latin typeface="+mn-lt"/>
              </a:rPr>
              <a:t>N</a:t>
            </a:r>
            <a:r>
              <a:rPr lang="vi-VN" sz="3200" b="1" dirty="0">
                <a:solidFill>
                  <a:srgbClr val="800000"/>
                </a:solidFill>
                <a:latin typeface="+mn-lt"/>
              </a:rPr>
              <a:t>hiệm vụ trọng tâm</a:t>
            </a:r>
            <a:r>
              <a:rPr lang="en-US" sz="3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+mn-lt"/>
              </a:rPr>
              <a:t>GDTrH</a:t>
            </a:r>
            <a:endParaRPr lang="en-US" sz="3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1190845" y="1364512"/>
            <a:ext cx="9654363" cy="4717312"/>
          </a:xfrm>
        </p:spPr>
        <p:txBody>
          <a:bodyPr/>
          <a:lstStyle/>
          <a:p>
            <a:pPr marL="609600" indent="-609600" algn="just">
              <a:lnSpc>
                <a:spcPct val="120000"/>
              </a:lnSpc>
              <a:spcAft>
                <a:spcPct val="20000"/>
              </a:spcAft>
              <a:buFont typeface="Wingdings 2" panose="05020102010507070707" pitchFamily="18" charset="2"/>
              <a:buAutoNum type="arabicPeriod"/>
            </a:pP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Triển khai thực hiện C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T </a:t>
            </a: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hành động thực hiện N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Q </a:t>
            </a: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29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TW </a:t>
            </a:r>
            <a:r>
              <a:rPr lang="en-US" altLang="en-US" sz="2600" dirty="0" err="1">
                <a:solidFill>
                  <a:srgbClr val="000066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pl-PL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N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Q </a:t>
            </a:r>
            <a:r>
              <a:rPr lang="pl-PL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88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pl-PL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của Q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H </a:t>
            </a:r>
            <a:r>
              <a:rPr lang="vi-VN" altLang="en-US" sz="2600" i="1" dirty="0">
                <a:solidFill>
                  <a:srgbClr val="800000"/>
                </a:solidFill>
              </a:rPr>
              <a:t>thiết thực, hiệu quả, phù hợp điều kiện từng </a:t>
            </a:r>
            <a:r>
              <a:rPr lang="en-US" altLang="en-US" sz="2600" i="1" dirty="0" err="1">
                <a:solidFill>
                  <a:srgbClr val="800000"/>
                </a:solidFill>
              </a:rPr>
              <a:t>trường</a:t>
            </a:r>
            <a:r>
              <a:rPr lang="vi-VN" altLang="en-US" sz="2600" dirty="0">
                <a:solidFill>
                  <a:srgbClr val="000066"/>
                </a:solidFill>
              </a:rPr>
              <a:t>, gắn với việc </a:t>
            </a:r>
            <a:r>
              <a:rPr lang="vi-VN" altLang="en-US" sz="2600" i="1" dirty="0">
                <a:solidFill>
                  <a:srgbClr val="800000"/>
                </a:solidFill>
              </a:rPr>
              <a:t>đổi mới </a:t>
            </a:r>
            <a:r>
              <a:rPr lang="en-US" altLang="en-US" sz="2600" i="1" dirty="0" err="1">
                <a:solidFill>
                  <a:srgbClr val="800000"/>
                </a:solidFill>
              </a:rPr>
              <a:t>các</a:t>
            </a:r>
            <a:r>
              <a:rPr lang="en-US" altLang="en-US" sz="2600" i="1" dirty="0">
                <a:solidFill>
                  <a:srgbClr val="800000"/>
                </a:solidFill>
              </a:rPr>
              <a:t> </a:t>
            </a:r>
            <a:r>
              <a:rPr lang="en-US" altLang="en-US" sz="2600" i="1" dirty="0" err="1">
                <a:solidFill>
                  <a:srgbClr val="800000"/>
                </a:solidFill>
              </a:rPr>
              <a:t>thành</a:t>
            </a:r>
            <a:r>
              <a:rPr lang="en-US" altLang="en-US" sz="2600" i="1" dirty="0">
                <a:solidFill>
                  <a:srgbClr val="800000"/>
                </a:solidFill>
              </a:rPr>
              <a:t> </a:t>
            </a:r>
            <a:r>
              <a:rPr lang="en-US" altLang="en-US" sz="2600" i="1" dirty="0" err="1">
                <a:solidFill>
                  <a:srgbClr val="800000"/>
                </a:solidFill>
              </a:rPr>
              <a:t>tố</a:t>
            </a:r>
            <a:r>
              <a:rPr lang="en-US" altLang="en-US" sz="2600" i="1" dirty="0">
                <a:solidFill>
                  <a:srgbClr val="800000"/>
                </a:solidFill>
              </a:rPr>
              <a:t> </a:t>
            </a:r>
            <a:r>
              <a:rPr lang="en-US" altLang="en-US" sz="2600" i="1" dirty="0" err="1">
                <a:solidFill>
                  <a:srgbClr val="800000"/>
                </a:solidFill>
              </a:rPr>
              <a:t>trong</a:t>
            </a:r>
            <a:r>
              <a:rPr lang="en-US" altLang="en-US" sz="2600" i="1" dirty="0">
                <a:solidFill>
                  <a:srgbClr val="800000"/>
                </a:solidFill>
              </a:rPr>
              <a:t> </a:t>
            </a:r>
            <a:r>
              <a:rPr lang="vi-VN" altLang="en-US" sz="2600" i="1" dirty="0">
                <a:solidFill>
                  <a:srgbClr val="800000"/>
                </a:solidFill>
              </a:rPr>
              <a:t>hoạt động </a:t>
            </a:r>
            <a:r>
              <a:rPr lang="en-US" altLang="en-US" sz="2600" i="1" dirty="0">
                <a:solidFill>
                  <a:srgbClr val="800000"/>
                </a:solidFill>
              </a:rPr>
              <a:t>GD</a:t>
            </a:r>
            <a:r>
              <a:rPr lang="en-US" altLang="en-US" sz="2600" dirty="0">
                <a:solidFill>
                  <a:srgbClr val="000066"/>
                </a:solidFill>
              </a:rPr>
              <a:t> </a:t>
            </a:r>
            <a:r>
              <a:rPr lang="vi-VN" altLang="en-US" sz="2600" dirty="0">
                <a:solidFill>
                  <a:srgbClr val="000066"/>
                </a:solidFill>
              </a:rPr>
              <a:t>của nhà trường, </a:t>
            </a:r>
            <a:r>
              <a:rPr lang="vi-VN" altLang="en-US" sz="2600" i="1" dirty="0">
                <a:solidFill>
                  <a:srgbClr val="800000"/>
                </a:solidFill>
              </a:rPr>
              <a:t>rèn luyện phẩm chất chính trị, đạo đức lối sống của </a:t>
            </a:r>
            <a:r>
              <a:rPr lang="en-US" altLang="en-US" sz="2600" i="1" dirty="0" err="1">
                <a:solidFill>
                  <a:srgbClr val="800000"/>
                </a:solidFill>
              </a:rPr>
              <a:t>CBQL</a:t>
            </a:r>
            <a:r>
              <a:rPr lang="vi-VN" altLang="en-US" sz="2600" i="1" dirty="0">
                <a:solidFill>
                  <a:srgbClr val="800000"/>
                </a:solidFill>
              </a:rPr>
              <a:t>, </a:t>
            </a:r>
            <a:r>
              <a:rPr lang="en-US" altLang="en-US" sz="2600" i="1" dirty="0" err="1">
                <a:solidFill>
                  <a:srgbClr val="800000"/>
                </a:solidFill>
              </a:rPr>
              <a:t>GV</a:t>
            </a:r>
            <a:r>
              <a:rPr lang="vi-VN" altLang="en-US" sz="2600" i="1" dirty="0">
                <a:solidFill>
                  <a:srgbClr val="800000"/>
                </a:solidFill>
              </a:rPr>
              <a:t>, </a:t>
            </a:r>
            <a:r>
              <a:rPr lang="en-US" altLang="en-US" sz="2600" i="1" dirty="0">
                <a:solidFill>
                  <a:srgbClr val="800000"/>
                </a:solidFill>
              </a:rPr>
              <a:t>NV</a:t>
            </a:r>
            <a:r>
              <a:rPr lang="vi-VN" altLang="en-US" sz="2600" i="1" dirty="0">
                <a:solidFill>
                  <a:srgbClr val="800000"/>
                </a:solidFill>
              </a:rPr>
              <a:t> và </a:t>
            </a:r>
            <a:r>
              <a:rPr lang="en-US" altLang="en-US" sz="2600" i="1" dirty="0">
                <a:solidFill>
                  <a:srgbClr val="800000"/>
                </a:solidFill>
              </a:rPr>
              <a:t>HS</a:t>
            </a:r>
            <a:r>
              <a:rPr lang="en-US" altLang="en-US" sz="2600" dirty="0">
                <a:solidFill>
                  <a:srgbClr val="000066"/>
                </a:solidFill>
              </a:rPr>
              <a:t>.</a:t>
            </a:r>
          </a:p>
          <a:p>
            <a:pPr marL="609600" indent="-609600" algn="just">
              <a:lnSpc>
                <a:spcPct val="120000"/>
              </a:lnSpc>
              <a:spcAft>
                <a:spcPct val="20000"/>
              </a:spcAft>
              <a:buFont typeface="Wingdings 2" panose="05020102010507070707" pitchFamily="18" charset="2"/>
              <a:buAutoNum type="arabicPeriod"/>
            </a:pP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Đ</a:t>
            </a: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ổi mới, nâng cao hiệu lực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hiệu quả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cs typeface="Arial" panose="020B0604020202020204" pitchFamily="34" charset="0"/>
              </a:rPr>
              <a:t>QL</a:t>
            </a:r>
            <a:r>
              <a:rPr lang="vi-VN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GD</a:t>
            </a:r>
            <a:r>
              <a:rPr lang="en-US" altLang="en-US" sz="26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0066"/>
                </a:solidFill>
              </a:rPr>
              <a:t>theo hướng </a:t>
            </a:r>
            <a:r>
              <a:rPr lang="vi-VN" altLang="en-US" sz="2600" i="1" dirty="0">
                <a:solidFill>
                  <a:srgbClr val="800000"/>
                </a:solidFill>
              </a:rPr>
              <a:t>tăng cường phân cấp quản lý, tăng quyền</a:t>
            </a:r>
            <a:r>
              <a:rPr lang="vi-VN" altLang="en-US" sz="2600" dirty="0">
                <a:solidFill>
                  <a:srgbClr val="800000"/>
                </a:solidFill>
              </a:rPr>
              <a:t> </a:t>
            </a:r>
            <a:r>
              <a:rPr lang="vi-VN" altLang="en-US" sz="2600" dirty="0">
                <a:solidFill>
                  <a:srgbClr val="000066"/>
                </a:solidFill>
              </a:rPr>
              <a:t>chủ động của nhà trường</a:t>
            </a:r>
            <a:r>
              <a:rPr lang="en-US" altLang="en-US" sz="2600" dirty="0">
                <a:solidFill>
                  <a:srgbClr val="000066"/>
                </a:solidFill>
              </a:rPr>
              <a:t>;</a:t>
            </a:r>
            <a:r>
              <a:rPr lang="vi-VN" altLang="en-US" sz="2600" dirty="0">
                <a:solidFill>
                  <a:srgbClr val="000066"/>
                </a:solidFill>
              </a:rPr>
              <a:t> đi đôi với việc </a:t>
            </a:r>
            <a:r>
              <a:rPr lang="vi-VN" altLang="en-US" sz="2600" i="1" dirty="0">
                <a:solidFill>
                  <a:srgbClr val="800000"/>
                </a:solidFill>
              </a:rPr>
              <a:t>nâng cao năng lực quản trị nhà trường</a:t>
            </a:r>
            <a:r>
              <a:rPr lang="vi-VN" altLang="en-US" sz="2600" dirty="0">
                <a:solidFill>
                  <a:srgbClr val="000066"/>
                </a:solidFill>
              </a:rPr>
              <a:t> của đội ngũ </a:t>
            </a:r>
            <a:r>
              <a:rPr lang="en-US" altLang="en-US" sz="2600" dirty="0" err="1">
                <a:solidFill>
                  <a:srgbClr val="000066"/>
                </a:solidFill>
              </a:rPr>
              <a:t>CBQL</a:t>
            </a:r>
            <a:r>
              <a:rPr lang="en-US" altLang="en-US" sz="2600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970567" y="3065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00"/>
                </a:solidFill>
                <a:latin typeface="+mn-lt"/>
              </a:rPr>
              <a:t>N</a:t>
            </a:r>
            <a:r>
              <a:rPr lang="vi-VN" sz="3200" b="1" dirty="0">
                <a:solidFill>
                  <a:srgbClr val="800000"/>
                </a:solidFill>
                <a:latin typeface="+mn-lt"/>
              </a:rPr>
              <a:t>hiệm vụ trọng tâm</a:t>
            </a:r>
            <a:r>
              <a:rPr lang="en-US" sz="3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+mn-lt"/>
              </a:rPr>
              <a:t>GDTrH</a:t>
            </a:r>
            <a:endParaRPr lang="en-US" sz="3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999461" y="1757916"/>
            <a:ext cx="10590027" cy="4284538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3. </a:t>
            </a:r>
            <a:r>
              <a:rPr lang="vi-VN" altLang="en-US" dirty="0">
                <a:solidFill>
                  <a:srgbClr val="000066"/>
                </a:solidFill>
                <a:cs typeface="Arial" panose="020B0604020202020204" pitchFamily="34" charset="0"/>
              </a:rPr>
              <a:t>Tiếp tục đổi mới mạnh mẽ </a:t>
            </a:r>
            <a:r>
              <a:rPr lang="en-US" altLang="en-US" dirty="0" err="1">
                <a:solidFill>
                  <a:srgbClr val="000066"/>
                </a:solidFill>
                <a:cs typeface="Arial" panose="020B0604020202020204" pitchFamily="34" charset="0"/>
              </a:rPr>
              <a:t>HTDH</a:t>
            </a: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66"/>
                </a:solidFill>
                <a:cs typeface="Arial" panose="020B0604020202020204" pitchFamily="34" charset="0"/>
              </a:rPr>
              <a:t>PPDH</a:t>
            </a:r>
            <a:r>
              <a:rPr lang="vi-VN" altLang="en-US" dirty="0">
                <a:solidFill>
                  <a:srgbClr val="000066"/>
                </a:solidFill>
                <a:cs typeface="Arial" panose="020B0604020202020204" pitchFamily="34" charset="0"/>
              </a:rPr>
              <a:t> nhằm </a:t>
            </a:r>
            <a:r>
              <a:rPr lang="vi-VN" altLang="en-US" i="1" dirty="0">
                <a:solidFill>
                  <a:srgbClr val="800000"/>
                </a:solidFill>
                <a:cs typeface="Arial" panose="020B0604020202020204" pitchFamily="34" charset="0"/>
              </a:rPr>
              <a:t>phát huy tính tích cực, chủ động, sáng tạo của </a:t>
            </a:r>
            <a:r>
              <a:rPr lang="en-US" altLang="en-US" i="1" dirty="0">
                <a:solidFill>
                  <a:srgbClr val="800000"/>
                </a:solidFill>
                <a:cs typeface="Arial" panose="020B0604020202020204" pitchFamily="34" charset="0"/>
              </a:rPr>
              <a:t>HS</a:t>
            </a: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;</a:t>
            </a:r>
            <a:r>
              <a:rPr lang="vi-VN" altLang="en-US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vi-VN" altLang="en-US" dirty="0">
                <a:solidFill>
                  <a:srgbClr val="000066"/>
                </a:solidFill>
              </a:rPr>
              <a:t>tăng cường </a:t>
            </a:r>
            <a:r>
              <a:rPr lang="en-US" altLang="en-US" dirty="0" err="1">
                <a:solidFill>
                  <a:srgbClr val="000066"/>
                </a:solidFill>
              </a:rPr>
              <a:t>KN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vi-VN" altLang="en-US" dirty="0">
                <a:solidFill>
                  <a:srgbClr val="000066"/>
                </a:solidFill>
              </a:rPr>
              <a:t>thực hành, </a:t>
            </a:r>
            <a:r>
              <a:rPr lang="vi-VN" altLang="en-US" i="1" dirty="0">
                <a:solidFill>
                  <a:srgbClr val="800000"/>
                </a:solidFill>
              </a:rPr>
              <a:t>vận dụng </a:t>
            </a:r>
            <a:r>
              <a:rPr lang="en-US" altLang="en-US" i="1" dirty="0" err="1">
                <a:solidFill>
                  <a:srgbClr val="800000"/>
                </a:solidFill>
              </a:rPr>
              <a:t>KT</a:t>
            </a:r>
            <a:r>
              <a:rPr lang="en-US" altLang="en-US" i="1" dirty="0">
                <a:solidFill>
                  <a:srgbClr val="800000"/>
                </a:solidFill>
              </a:rPr>
              <a:t>, </a:t>
            </a:r>
            <a:r>
              <a:rPr lang="en-US" altLang="en-US" i="1" dirty="0" err="1">
                <a:solidFill>
                  <a:srgbClr val="800000"/>
                </a:solidFill>
              </a:rPr>
              <a:t>KN</a:t>
            </a:r>
            <a:r>
              <a:rPr lang="vi-VN" altLang="en-US" i="1" dirty="0">
                <a:solidFill>
                  <a:srgbClr val="800000"/>
                </a:solidFill>
              </a:rPr>
              <a:t> vào giải quyết các vấn đề thực tiễn</a:t>
            </a:r>
            <a:r>
              <a:rPr lang="vi-VN" altLang="en-US" dirty="0">
                <a:solidFill>
                  <a:srgbClr val="000066"/>
                </a:solidFill>
              </a:rPr>
              <a:t>. </a:t>
            </a:r>
            <a:endParaRPr lang="en-US" altLang="en-US" dirty="0">
              <a:solidFill>
                <a:srgbClr val="000066"/>
              </a:solidFill>
            </a:endParaRPr>
          </a:p>
          <a:p>
            <a:pPr marL="457200" indent="-457200" algn="just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4. </a:t>
            </a:r>
            <a:r>
              <a:rPr lang="vi-VN" altLang="en-US" i="1" dirty="0">
                <a:solidFill>
                  <a:srgbClr val="800000"/>
                </a:solidFill>
              </a:rPr>
              <a:t>Đẩy mạnh đổi mới </a:t>
            </a:r>
            <a:r>
              <a:rPr lang="en-US" altLang="en-US" i="1" dirty="0" err="1">
                <a:solidFill>
                  <a:srgbClr val="800000"/>
                </a:solidFill>
              </a:rPr>
              <a:t>HT</a:t>
            </a:r>
            <a:r>
              <a:rPr lang="en-US" altLang="en-US" i="1" dirty="0">
                <a:solidFill>
                  <a:srgbClr val="800000"/>
                </a:solidFill>
              </a:rPr>
              <a:t>, PP </a:t>
            </a:r>
            <a:r>
              <a:rPr lang="vi-VN" altLang="en-US" i="1" dirty="0">
                <a:solidFill>
                  <a:srgbClr val="800000"/>
                </a:solidFill>
              </a:rPr>
              <a:t>thi, </a:t>
            </a:r>
            <a:r>
              <a:rPr lang="en-US" altLang="en-US" i="1" dirty="0" err="1">
                <a:solidFill>
                  <a:srgbClr val="800000"/>
                </a:solidFill>
              </a:rPr>
              <a:t>KTĐG</a:t>
            </a:r>
            <a:r>
              <a:rPr lang="vi-VN" altLang="en-US" i="1" dirty="0">
                <a:solidFill>
                  <a:srgbClr val="800000"/>
                </a:solidFill>
              </a:rPr>
              <a:t> kết quả </a:t>
            </a:r>
            <a:r>
              <a:rPr lang="vi-VN" altLang="en-US" dirty="0">
                <a:solidFill>
                  <a:srgbClr val="000066"/>
                </a:solidFill>
              </a:rPr>
              <a:t>học tập và rèn luyện của </a:t>
            </a:r>
            <a:r>
              <a:rPr lang="en-US" altLang="en-US" dirty="0">
                <a:solidFill>
                  <a:srgbClr val="000066"/>
                </a:solidFill>
              </a:rPr>
              <a:t>HS</a:t>
            </a:r>
            <a:r>
              <a:rPr lang="vi-VN" altLang="en-US" dirty="0">
                <a:solidFill>
                  <a:srgbClr val="000066"/>
                </a:solidFill>
              </a:rPr>
              <a:t>, bảo đảm trung thực, khách quan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</a:p>
          <a:p>
            <a:pPr marL="457200" indent="-457200" algn="just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5.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Tăng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cường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giáo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dục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hướng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nghiệp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phân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luồng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6</a:t>
            </a: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. </a:t>
            </a:r>
            <a:r>
              <a:rPr lang="vi-VN" altLang="en-US" dirty="0">
                <a:solidFill>
                  <a:srgbClr val="000066"/>
                </a:solidFill>
                <a:cs typeface="Arial" panose="020B0604020202020204" pitchFamily="34" charset="0"/>
              </a:rPr>
              <a:t>Tập trung </a:t>
            </a:r>
            <a:r>
              <a:rPr lang="vi-VN" altLang="en-US" i="1" dirty="0">
                <a:solidFill>
                  <a:srgbClr val="800000"/>
                </a:solidFill>
                <a:cs typeface="Arial" panose="020B0604020202020204" pitchFamily="34" charset="0"/>
              </a:rPr>
              <a:t>phát triển </a:t>
            </a:r>
            <a:r>
              <a:rPr lang="en-US" altLang="en-US" i="1" dirty="0" err="1">
                <a:solidFill>
                  <a:srgbClr val="800000"/>
                </a:solidFill>
                <a:cs typeface="Arial" panose="020B0604020202020204" pitchFamily="34" charset="0"/>
              </a:rPr>
              <a:t>ĐNGV</a:t>
            </a:r>
            <a:r>
              <a:rPr lang="vi-VN" altLang="en-US" i="1" dirty="0">
                <a:solidFill>
                  <a:srgbClr val="800000"/>
                </a:solidFill>
                <a:cs typeface="Arial" panose="020B0604020202020204" pitchFamily="34" charset="0"/>
              </a:rPr>
              <a:t> và </a:t>
            </a:r>
            <a:r>
              <a:rPr lang="en-US" altLang="en-US" i="1" dirty="0" err="1" smtClean="0">
                <a:solidFill>
                  <a:srgbClr val="800000"/>
                </a:solidFill>
                <a:cs typeface="Arial" panose="020B0604020202020204" pitchFamily="34" charset="0"/>
              </a:rPr>
              <a:t>CBQLGD</a:t>
            </a:r>
            <a:r>
              <a:rPr lang="en-US" altLang="en-US" i="1" dirty="0" smtClean="0">
                <a:solidFill>
                  <a:srgbClr val="800000"/>
                </a:solidFill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20000"/>
              </a:spcAft>
              <a:buFont typeface="Wingdings 2" panose="05020102010507070707" pitchFamily="18" charset="2"/>
              <a:buAutoNum type="arabicPeriod"/>
            </a:pPr>
            <a:endParaRPr lang="vi-VN" altLang="en-US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Content Placeholder 2"/>
          <p:cNvSpPr>
            <a:spLocks noGrp="1"/>
          </p:cNvSpPr>
          <p:nvPr>
            <p:ph idx="4294967295"/>
          </p:nvPr>
        </p:nvSpPr>
        <p:spPr>
          <a:xfrm>
            <a:off x="5638800" y="990600"/>
            <a:ext cx="5029200" cy="1447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Trân trọng cám ơn!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US" b="1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US" b="1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1381" name="Picture 7" descr="ngoc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4" y="204788"/>
            <a:ext cx="3886199" cy="6553201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182" name="Rectangle 6"/>
          <p:cNvSpPr>
            <a:spLocks/>
          </p:cNvSpPr>
          <p:nvPr/>
        </p:nvSpPr>
        <p:spPr bwMode="auto">
          <a:xfrm>
            <a:off x="5181600" y="2438400"/>
            <a:ext cx="556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1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Nguyễn Xuân </a:t>
            </a:r>
            <a:r>
              <a:rPr lang="en-US" altLang="en-US" sz="2100" b="1" i="1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Thành</a:t>
            </a:r>
            <a:endParaRPr lang="en-US" altLang="en-US" sz="21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100" b="1" i="1" dirty="0" err="1">
                <a:solidFill>
                  <a:srgbClr val="000066"/>
                </a:solidFill>
                <a:latin typeface="Arial" panose="020B0604020202020204" pitchFamily="34" charset="0"/>
              </a:rPr>
              <a:t>ĐT</a:t>
            </a:r>
            <a:r>
              <a:rPr lang="en-US" altLang="en-US" sz="2100" b="1" i="1" dirty="0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1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0913563341</a:t>
            </a:r>
            <a:endParaRPr lang="en-US" altLang="en-US" sz="21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100" b="1" i="1" dirty="0">
                <a:solidFill>
                  <a:srgbClr val="000066"/>
                </a:solidFill>
                <a:latin typeface="Arial" panose="020B0604020202020204" pitchFamily="34" charset="0"/>
              </a:rPr>
              <a:t>Email: </a:t>
            </a:r>
            <a:r>
              <a:rPr lang="en-US" altLang="en-US" sz="2100" b="1" i="1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xuanthanh@moet.edu.vn</a:t>
            </a:r>
            <a:endParaRPr lang="en-US" altLang="en-US" sz="21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21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21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10200" y="4040188"/>
            <a:ext cx="518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600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u="sng">
                <a:solidFill>
                  <a:srgbClr val="000066"/>
                </a:solidFill>
                <a:latin typeface="Arial" panose="020B0604020202020204" pitchFamily="34" charset="0"/>
                <a:hlinkClick r:id="rId4"/>
              </a:rPr>
              <a:t>http://truonghocketnoi.edu.vn</a:t>
            </a:r>
            <a:endParaRPr lang="vi-VN" altLang="en-US" sz="2600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58" y="1027906"/>
            <a:ext cx="1579115" cy="23922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56" y="4202051"/>
            <a:ext cx="1579115" cy="125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2" y="2630832"/>
            <a:ext cx="1654675" cy="1919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78" y="1220791"/>
            <a:ext cx="2006444" cy="2006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46" y="3728539"/>
            <a:ext cx="1790507" cy="194429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123814" y="2213890"/>
            <a:ext cx="2987749" cy="3745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23814" y="4561367"/>
            <a:ext cx="2894442" cy="2786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3151" y="1795666"/>
            <a:ext cx="11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Hiện</a:t>
            </a:r>
            <a:r>
              <a:rPr lang="en-US" dirty="0" smtClean="0"/>
              <a:t> nay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60797" y="4192035"/>
            <a:ext cx="104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4158" y="1977656"/>
            <a:ext cx="5252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đạo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quán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đạt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 </a:t>
            </a:r>
            <a:r>
              <a:rPr lang="en-US" sz="2800" dirty="0" err="1" smtClean="0"/>
              <a:t>nhằm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,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tiễn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: </a:t>
            </a:r>
            <a:r>
              <a:rPr lang="en-US" sz="2800" dirty="0" err="1" smtClean="0"/>
              <a:t>Chương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? </a:t>
            </a:r>
            <a:r>
              <a:rPr lang="en-US" sz="2800" dirty="0" err="1" smtClean="0"/>
              <a:t>Thiếu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85074" cy="4351338"/>
          </a:xfrm>
        </p:spPr>
        <p:txBody>
          <a:bodyPr/>
          <a:lstStyle/>
          <a:p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“</a:t>
            </a:r>
            <a:r>
              <a:rPr lang="en-US" dirty="0" err="1" smtClean="0"/>
              <a:t>nặng</a:t>
            </a:r>
            <a:r>
              <a:rPr lang="en-US" dirty="0" smtClean="0"/>
              <a:t>”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do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? (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): Trong </a:t>
            </a:r>
            <a:r>
              <a:rPr lang="en-US" dirty="0" err="1" smtClean="0"/>
              <a:t>nội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;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,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? (Phương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67" y="1825625"/>
            <a:ext cx="2869019" cy="43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Phương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6041065" cy="4486275"/>
          </a:xfrm>
        </p:spPr>
        <p:txBody>
          <a:bodyPr/>
          <a:lstStyle/>
          <a:p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PPDH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, </a:t>
            </a:r>
            <a:r>
              <a:rPr lang="en-US" dirty="0" err="1" smtClean="0"/>
              <a:t>KTDH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,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giỏi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do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hẹp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(45 </a:t>
            </a:r>
            <a:r>
              <a:rPr lang="en-US" dirty="0" err="1" smtClean="0"/>
              <a:t>phút</a:t>
            </a:r>
            <a:r>
              <a:rPr lang="en-US" dirty="0" smtClean="0"/>
              <a:t>/</a:t>
            </a:r>
            <a:r>
              <a:rPr lang="en-US" dirty="0" err="1" smtClean="0"/>
              <a:t>bài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Ám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“</a:t>
            </a:r>
            <a:r>
              <a:rPr lang="en-US" dirty="0" err="1" smtClean="0"/>
              <a:t>Cháy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1028" name="Picture 4" descr="http://baoquangninh.com.vn/dataimages/201309/original/images689866_vn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34" y="2213307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080"/>
            <a:ext cx="5307419" cy="3405594"/>
          </a:xfrm>
        </p:spPr>
        <p:txBody>
          <a:bodyPr/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khóa</a:t>
            </a:r>
            <a:r>
              <a:rPr lang="en-US" dirty="0" smtClean="0"/>
              <a:t>,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; </a:t>
            </a: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dã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–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s://encrypted-tbn1.gstatic.com/images?q=tbn:ANd9GcTHXe1SqThf_xtCh7FYiBS5L0qEV3SJVZgFFyaHKV9bpMi4lIZG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25" y="2096917"/>
            <a:ext cx="5404293" cy="36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dung,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: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/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dung,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GV</a:t>
            </a:r>
            <a:r>
              <a:rPr lang="en-US" dirty="0" smtClean="0"/>
              <a:t>, HS;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PPDH</a:t>
            </a:r>
            <a:r>
              <a:rPr lang="en-US" dirty="0" smtClean="0"/>
              <a:t>, </a:t>
            </a:r>
            <a:r>
              <a:rPr lang="en-US" dirty="0" err="1" smtClean="0"/>
              <a:t>KTDH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chia </a:t>
            </a:r>
            <a:r>
              <a:rPr lang="en-US" dirty="0" err="1" smtClean="0"/>
              <a:t>cắt</a:t>
            </a:r>
            <a:r>
              <a:rPr lang="en-US" dirty="0" smtClean="0"/>
              <a:t>, </a:t>
            </a:r>
            <a:r>
              <a:rPr lang="en-US" dirty="0" err="1" smtClean="0"/>
              <a:t>chồng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,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tiễn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: </a:t>
            </a:r>
            <a:r>
              <a:rPr lang="en-US" dirty="0" err="1" smtClean="0"/>
              <a:t>Khắc</a:t>
            </a:r>
            <a:r>
              <a:rPr lang="en-US" dirty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sợ</a:t>
            </a:r>
            <a:r>
              <a:rPr lang="en-US" dirty="0" smtClean="0"/>
              <a:t> </a:t>
            </a:r>
            <a:r>
              <a:rPr lang="en-US" dirty="0" err="1" smtClean="0"/>
              <a:t>chồng</a:t>
            </a:r>
            <a:r>
              <a:rPr lang="en-US" dirty="0" smtClean="0"/>
              <a:t> </a:t>
            </a:r>
            <a:r>
              <a:rPr lang="en-US" dirty="0" err="1" smtClean="0"/>
              <a:t>chéo</a:t>
            </a:r>
            <a:r>
              <a:rPr lang="en-US" dirty="0" smtClean="0"/>
              <a:t>,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;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,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HTDH</a:t>
            </a:r>
            <a:r>
              <a:rPr lang="en-US" dirty="0" smtClean="0"/>
              <a:t>, </a:t>
            </a:r>
            <a:r>
              <a:rPr lang="en-US" dirty="0" err="1" smtClean="0"/>
              <a:t>PPDH</a:t>
            </a:r>
            <a:r>
              <a:rPr lang="en-US" dirty="0" smtClean="0"/>
              <a:t>, </a:t>
            </a:r>
            <a:r>
              <a:rPr lang="en-US" dirty="0" err="1" smtClean="0"/>
              <a:t>KTDH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Phương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: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;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GV</a:t>
            </a:r>
            <a:r>
              <a:rPr lang="en-US" dirty="0" smtClean="0"/>
              <a:t>: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,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,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r>
              <a:rPr lang="en-US" dirty="0" smtClean="0"/>
              <a:t>HS: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;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;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GV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</a:t>
            </a:r>
            <a:r>
              <a:rPr lang="en-US" dirty="0" err="1" smtClean="0"/>
              <a:t>Chuỗi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PPDH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;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1 </a:t>
            </a:r>
            <a:r>
              <a:rPr lang="en-US" dirty="0" err="1" smtClean="0"/>
              <a:t>KTDH</a:t>
            </a:r>
            <a:r>
              <a:rPr lang="en-US" dirty="0" smtClean="0"/>
              <a:t>;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hiệnTBDH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; Phương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KTĐG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ở </a:t>
            </a:r>
            <a:r>
              <a:rPr lang="en-US" dirty="0" err="1" smtClean="0"/>
              <a:t>nhà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–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):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qua di </a:t>
            </a:r>
            <a:r>
              <a:rPr lang="en-US" dirty="0" err="1" smtClean="0"/>
              <a:t>sản</a:t>
            </a:r>
            <a:r>
              <a:rPr lang="en-US" dirty="0" smtClean="0"/>
              <a:t>; </a:t>
            </a:r>
            <a:r>
              <a:rPr lang="en-US" dirty="0" err="1" smtClean="0"/>
              <a:t>NCKH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,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CV 5555.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truonghocketnoi.edu.vn</a:t>
            </a:r>
            <a:endParaRPr lang="en-US" dirty="0" smtClean="0"/>
          </a:p>
          <a:p>
            <a:r>
              <a:rPr lang="en-US" dirty="0" err="1" smtClean="0"/>
              <a:t>GV</a:t>
            </a:r>
            <a:r>
              <a:rPr lang="en-US" dirty="0" smtClean="0"/>
              <a:t>: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khoản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: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/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/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/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ĐHSP</a:t>
            </a:r>
            <a:r>
              <a:rPr lang="en-US" dirty="0" smtClean="0"/>
              <a:t>;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huấn</a:t>
            </a:r>
            <a:r>
              <a:rPr lang="en-US" dirty="0" smtClean="0"/>
              <a:t> qua </a:t>
            </a:r>
            <a:r>
              <a:rPr lang="en-US" dirty="0" err="1" smtClean="0"/>
              <a:t>mạng</a:t>
            </a:r>
            <a:r>
              <a:rPr lang="en-US" dirty="0" smtClean="0"/>
              <a:t>;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TNST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HS;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.</a:t>
            </a:r>
          </a:p>
          <a:p>
            <a:r>
              <a:rPr lang="en-US" dirty="0" smtClean="0"/>
              <a:t>HS: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;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TNST</a:t>
            </a:r>
            <a:r>
              <a:rPr lang="en-US" dirty="0" smtClean="0"/>
              <a:t>;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SP</a:t>
            </a:r>
            <a:r>
              <a:rPr lang="en-US" dirty="0" smtClean="0"/>
              <a:t>: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SHCM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PT;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đào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CBQL</a:t>
            </a:r>
            <a:r>
              <a:rPr lang="en-US" dirty="0" smtClean="0"/>
              <a:t>: Theo </a:t>
            </a:r>
            <a:r>
              <a:rPr lang="en-US" dirty="0" err="1" smtClean="0"/>
              <a:t>dõi</a:t>
            </a:r>
            <a:r>
              <a:rPr lang="en-US" dirty="0" smtClean="0"/>
              <a:t>,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,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HS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: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sz="2800" i="1" dirty="0" smtClean="0">
                <a:solidFill>
                  <a:srgbClr val="003366"/>
                </a:solidFill>
                <a:latin typeface="Arial" panose="020B0604020202020204" pitchFamily="34" charset="0"/>
              </a:rPr>
              <a:t>(Theo CT </a:t>
            </a:r>
            <a:r>
              <a:rPr lang="en-US" altLang="en-US" sz="2800" i="1" dirty="0" err="1" smtClean="0">
                <a:solidFill>
                  <a:srgbClr val="003366"/>
                </a:solidFill>
                <a:latin typeface="Arial" panose="020B0604020202020204" pitchFamily="34" charset="0"/>
              </a:rPr>
              <a:t>hành</a:t>
            </a:r>
            <a:r>
              <a:rPr lang="en-US" altLang="en-US" sz="2800" i="1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003366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800" i="1" dirty="0" smtClean="0">
                <a:solidFill>
                  <a:srgbClr val="003366"/>
                </a:solidFill>
                <a:latin typeface="Arial" panose="020B0604020202020204" pitchFamily="34" charset="0"/>
              </a:rPr>
              <a:t> Dakar -2000 UNESCO)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825625"/>
            <a:ext cx="10788535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1)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khoẻ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mạnh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nuôi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tốt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khuyến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chủ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tốt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ct val="20000"/>
              </a:spcAft>
              <a:buNone/>
            </a:pPr>
            <a:r>
              <a:rPr lang="en-US" altLang="en-US" i="1" dirty="0" smtClean="0"/>
              <a:t>2) </a:t>
            </a:r>
            <a:r>
              <a:rPr lang="en-US" altLang="en-US" i="1" dirty="0" err="1" smtClean="0"/>
              <a:t>GV</a:t>
            </a:r>
            <a:r>
              <a:rPr lang="en-US" altLang="en-US" i="1" dirty="0" smtClean="0"/>
              <a:t>  </a:t>
            </a:r>
            <a:r>
              <a:rPr lang="en-US" altLang="en-US" i="1" dirty="0" err="1" smtClean="0"/>
              <a:t>thạo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nghề</a:t>
            </a:r>
            <a:r>
              <a:rPr lang="en-US" altLang="en-US" i="1" dirty="0" smtClean="0"/>
              <a:t>, </a:t>
            </a:r>
            <a:r>
              <a:rPr lang="en-US" altLang="en-US" i="1" dirty="0" err="1" smtClean="0"/>
              <a:t>được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động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viên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đúng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mức</a:t>
            </a:r>
            <a:r>
              <a:rPr lang="en-US" altLang="en-US" i="1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3) Phương </a:t>
            </a:r>
            <a:r>
              <a:rPr lang="en-US" altLang="en-US" dirty="0" err="1" smtClean="0"/>
              <a:t>pháp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cực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4) </a:t>
            </a:r>
            <a:r>
              <a:rPr lang="en-US" altLang="en-US" dirty="0" err="1" smtClean="0"/>
              <a:t>Chương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dục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CTGD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thích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ct val="20000"/>
              </a:spcAft>
              <a:buNone/>
            </a:pPr>
            <a:r>
              <a:rPr lang="en-US" altLang="en-US" dirty="0" smtClean="0"/>
              <a:t>5) </a:t>
            </a:r>
            <a:r>
              <a:rPr lang="en-US" altLang="en-US" dirty="0" err="1" smtClean="0"/>
              <a:t>Thiết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bị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công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nghệ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liệu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tiếp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cận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0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1324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 2</vt:lpstr>
      <vt:lpstr>Wingdings 3</vt:lpstr>
      <vt:lpstr>Office Theme</vt:lpstr>
      <vt:lpstr>MỘT SỐ VẤN ĐỀ VỀ ĐỔI MỚI GIÁO DỤC TRUNG HỌC</vt:lpstr>
      <vt:lpstr>1. Mục tiêu giáo dục</vt:lpstr>
      <vt:lpstr>2. Chương trình giáo dục</vt:lpstr>
      <vt:lpstr>3. Phương pháp dạy học</vt:lpstr>
      <vt:lpstr>4. Hình thức dạy học</vt:lpstr>
      <vt:lpstr>5. Đổi mới nội dung, chương trình</vt:lpstr>
      <vt:lpstr>6.  Đổi mới HTDH, PPDH, KTDH</vt:lpstr>
      <vt:lpstr>7. Phát triển chuyên môn cho giáo viên</vt:lpstr>
      <vt:lpstr>2. Chất lượng trường học (Theo CT hành động Dakar -2000 UNESCO)</vt:lpstr>
      <vt:lpstr>2. Chất lượng trường học</vt:lpstr>
      <vt:lpstr>PowerPoint Presentation</vt:lpstr>
      <vt:lpstr>Nhiệm vụ trọng tâm GDTrH</vt:lpstr>
      <vt:lpstr>Nhiệm vụ trọng tâm GDTrH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VẤN ĐỀ VỀ ĐỔI MỚI GIÁO DỤC TRUNG HỌC</dc:title>
  <dc:creator>Nguyen Xuan Thanh</dc:creator>
  <cp:lastModifiedBy>Nguyen Xuan Thanh</cp:lastModifiedBy>
  <cp:revision>19</cp:revision>
  <dcterms:created xsi:type="dcterms:W3CDTF">2015-03-24T10:03:33Z</dcterms:created>
  <dcterms:modified xsi:type="dcterms:W3CDTF">2016-07-26T15:32:36Z</dcterms:modified>
</cp:coreProperties>
</file>